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57" r:id="rId2"/>
    <p:sldId id="480" r:id="rId3"/>
    <p:sldId id="498" r:id="rId4"/>
    <p:sldId id="468" r:id="rId5"/>
    <p:sldId id="462" r:id="rId6"/>
    <p:sldId id="463" r:id="rId7"/>
    <p:sldId id="477" r:id="rId8"/>
    <p:sldId id="466" r:id="rId9"/>
    <p:sldId id="467" r:id="rId10"/>
    <p:sldId id="475" r:id="rId11"/>
    <p:sldId id="478" r:id="rId12"/>
    <p:sldId id="479" r:id="rId13"/>
    <p:sldId id="481" r:id="rId14"/>
    <p:sldId id="482" r:id="rId15"/>
    <p:sldId id="483" r:id="rId16"/>
    <p:sldId id="484" r:id="rId17"/>
    <p:sldId id="485" r:id="rId18"/>
    <p:sldId id="486" r:id="rId19"/>
    <p:sldId id="487" r:id="rId20"/>
    <p:sldId id="488" r:id="rId21"/>
    <p:sldId id="490" r:id="rId22"/>
    <p:sldId id="491" r:id="rId23"/>
    <p:sldId id="499" r:id="rId24"/>
    <p:sldId id="492" r:id="rId25"/>
    <p:sldId id="493" r:id="rId26"/>
    <p:sldId id="494" r:id="rId27"/>
    <p:sldId id="495" r:id="rId28"/>
    <p:sldId id="496" r:id="rId29"/>
  </p:sldIdLst>
  <p:sldSz cx="9144000" cy="6858000" type="screen4x3"/>
  <p:notesSz cx="6794500" cy="9931400"/>
  <p:defaultTextStyle>
    <a:defPPr>
      <a:defRPr lang="it-IT"/>
    </a:defPPr>
    <a:lvl1pPr algn="just" rtl="0" fontAlgn="base">
      <a:spcBef>
        <a:spcPct val="50000"/>
      </a:spcBef>
      <a:spcAft>
        <a:spcPct val="0"/>
      </a:spcAft>
      <a:buChar char="•"/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1pPr>
    <a:lvl2pPr marL="457200" algn="just" rtl="0" fontAlgn="base">
      <a:spcBef>
        <a:spcPct val="50000"/>
      </a:spcBef>
      <a:spcAft>
        <a:spcPct val="0"/>
      </a:spcAft>
      <a:buChar char="•"/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2pPr>
    <a:lvl3pPr marL="914400" algn="just" rtl="0" fontAlgn="base">
      <a:spcBef>
        <a:spcPct val="50000"/>
      </a:spcBef>
      <a:spcAft>
        <a:spcPct val="0"/>
      </a:spcAft>
      <a:buChar char="•"/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3pPr>
    <a:lvl4pPr marL="1371600" algn="just" rtl="0" fontAlgn="base">
      <a:spcBef>
        <a:spcPct val="50000"/>
      </a:spcBef>
      <a:spcAft>
        <a:spcPct val="0"/>
      </a:spcAft>
      <a:buChar char="•"/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4pPr>
    <a:lvl5pPr marL="1828800" algn="just" rtl="0" fontAlgn="base">
      <a:spcBef>
        <a:spcPct val="50000"/>
      </a:spcBef>
      <a:spcAft>
        <a:spcPct val="0"/>
      </a:spcAft>
      <a:buChar char="•"/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rgbClr val="000066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6600"/>
    <a:srgbClr val="FFFFA9"/>
    <a:srgbClr val="FFFFF3"/>
    <a:srgbClr val="660033"/>
    <a:srgbClr val="FF0000"/>
    <a:srgbClr val="96969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2490" y="-366"/>
      </p:cViewPr>
      <p:guideLst>
        <p:guide orient="horz" pos="3936"/>
        <p:guide pos="1104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3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3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4EFE3098-047A-4E46-89A4-50B77D296A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8050"/>
            <a:ext cx="4987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3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algn="l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3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6" tIns="46323" rIns="92646" bIns="46323" numCol="1" anchor="b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7207A0C7-C452-4C62-BA88-910583006C5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4E783-9F25-42E1-82F0-4FE6DE56426F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84442E-3CC7-4AAB-A939-D0194ECE1E16}" type="slidenum">
              <a:rPr lang="it-IT"/>
              <a:pPr/>
              <a:t>11</a:t>
            </a:fld>
            <a:endParaRPr lang="it-IT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9EDCA7-25CD-46F2-98DE-88CB0DB8C93F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02CCAE-A5DB-477C-AED2-DA1053063364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AD2C1-9E65-4F3F-BCDD-B9F0B75E592E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4D2916-FD3D-4EA6-8A35-33BB0D0CF746}" type="slidenum">
              <a:rPr lang="it-IT" smtClean="0"/>
              <a:pPr/>
              <a:t>16</a:t>
            </a:fld>
            <a:endParaRPr lang="it-IT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200D7C-8B9B-4106-9135-B39E2F71CE60}" type="slidenum">
              <a:rPr lang="it-IT" smtClean="0"/>
              <a:pPr/>
              <a:t>17</a:t>
            </a:fld>
            <a:endParaRPr lang="it-IT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D8E12B-8AB8-4266-879A-DE9F9C3D239C}" type="slidenum">
              <a:rPr lang="it-IT" smtClean="0"/>
              <a:pPr/>
              <a:t>18</a:t>
            </a:fld>
            <a:endParaRPr lang="it-IT" smtClean="0"/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486540-D51B-4299-A557-7998DEC35E92}" type="slidenum">
              <a:rPr lang="it-IT" smtClean="0"/>
              <a:pPr/>
              <a:t>19</a:t>
            </a:fld>
            <a:endParaRPr lang="it-IT" smtClean="0"/>
          </a:p>
        </p:txBody>
      </p:sp>
      <p:sp>
        <p:nvSpPr>
          <p:cNvPr id="40963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40964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4A05E8-7449-480D-A011-A18B5286CB75}" type="slidenum">
              <a:rPr lang="it-IT" smtClean="0"/>
              <a:pPr/>
              <a:t>20</a:t>
            </a:fld>
            <a:endParaRPr lang="it-IT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DC4AB7-70F6-4E79-939F-A008A63F9C92}" type="slidenum">
              <a:rPr lang="it-IT" smtClean="0"/>
              <a:pPr/>
              <a:t>21</a:t>
            </a:fld>
            <a:endParaRPr lang="it-IT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B4073-582E-4E95-A4FC-5EF3846F6ADB}" type="slidenum">
              <a:rPr lang="it-IT" smtClean="0"/>
              <a:pPr/>
              <a:t>2</a:t>
            </a:fld>
            <a:endParaRPr lang="it-IT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1123C-A503-4C69-AC73-B8A248879022}" type="slidenum">
              <a:rPr lang="it-IT" smtClean="0"/>
              <a:pPr/>
              <a:t>25</a:t>
            </a:fld>
            <a:endParaRPr lang="it-IT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48AFC-2E56-44AF-B997-46B7E4610309}" type="slidenum">
              <a:rPr lang="it-IT" smtClean="0"/>
              <a:pPr/>
              <a:t>26</a:t>
            </a:fld>
            <a:endParaRPr lang="it-IT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00900B-ACF9-473C-8889-FC057F6982CC}" type="slidenum">
              <a:rPr lang="it-IT" smtClean="0"/>
              <a:pPr/>
              <a:t>27</a:t>
            </a:fld>
            <a:endParaRPr lang="it-IT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38509B-846D-4F59-AC09-96FAB565B31D}" type="slidenum">
              <a:rPr lang="it-IT" smtClean="0"/>
              <a:pPr/>
              <a:t>28</a:t>
            </a:fld>
            <a:endParaRPr lang="it-IT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09E25-371F-4DDC-B5E9-41DDECFD75E3}" type="slidenum">
              <a:rPr lang="it-IT" smtClean="0"/>
              <a:pPr/>
              <a:t>4</a:t>
            </a:fld>
            <a:endParaRPr lang="it-IT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EA32B-2605-4079-945A-F2B99FD33446}" type="slidenum">
              <a:rPr lang="it-IT" smtClean="0"/>
              <a:pPr/>
              <a:t>5</a:t>
            </a:fld>
            <a:endParaRPr lang="it-IT" smtClean="0"/>
          </a:p>
        </p:txBody>
      </p:sp>
      <p:sp>
        <p:nvSpPr>
          <p:cNvPr id="2150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solidFill>
            <a:srgbClr val="FFFFFF"/>
          </a:solidFill>
          <a:ln/>
        </p:spPr>
      </p:sp>
      <p:sp>
        <p:nvSpPr>
          <p:cNvPr id="2150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1062F-68A5-4058-8092-15316E29C21A}" type="slidenum">
              <a:rPr lang="it-IT" smtClean="0"/>
              <a:pPr/>
              <a:t>6</a:t>
            </a:fld>
            <a:endParaRPr lang="it-IT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88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5C6BC-47C1-42A6-B8BB-A857F469028B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81D9B-B948-4CFA-8E2F-EBE0E68D7CCD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7E8B0-1D8E-4FB6-B4D3-63A40FAC1EE3}" type="slidenum">
              <a:rPr lang="it-IT" smtClean="0"/>
              <a:pPr/>
              <a:t>9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2A4A0-DA81-4C83-867A-EB41AB9B4A1D}" type="slidenum">
              <a:rPr lang="it-IT" smtClean="0"/>
              <a:pPr/>
              <a:t>10</a:t>
            </a:fld>
            <a:endParaRPr lang="it-IT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5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gif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gif"/><Relationship Id="rId4" Type="http://schemas.openxmlformats.org/officeDocument/2006/relationships/image" Target="../media/image4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492250"/>
            <a:ext cx="655320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96773" y="4114800"/>
            <a:ext cx="65774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Le Convenzioni di Confindustria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it-IT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Piano operativo </a:t>
            </a:r>
            <a:r>
              <a:rPr lang="it-IT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2014</a:t>
            </a:r>
            <a:endParaRPr lang="it-IT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pic>
        <p:nvPicPr>
          <p:cNvPr id="12291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ttangolo 5"/>
          <p:cNvSpPr>
            <a:spLocks noChangeArrowheads="1"/>
          </p:cNvSpPr>
          <p:nvPr/>
        </p:nvSpPr>
        <p:spPr bwMode="auto">
          <a:xfrm>
            <a:off x="251520" y="1916832"/>
            <a:ext cx="85693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Assemblee delle Associazioni del sistema: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Assemblee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con presenza del desk informativo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che promuove con materiale informativo tutte le offerte delle aziende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partner.</a:t>
            </a:r>
          </a:p>
          <a:p>
            <a:pPr>
              <a:spcBef>
                <a:spcPts val="0"/>
              </a:spcBef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Quest’anno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 supportato tali modalità di eventi a Biella e Cosenza</a:t>
            </a:r>
          </a:p>
        </p:txBody>
      </p:sp>
      <p:sp>
        <p:nvSpPr>
          <p:cNvPr id="7" name="Rettangolo 6"/>
          <p:cNvSpPr/>
          <p:nvPr/>
        </p:nvSpPr>
        <p:spPr>
          <a:xfrm>
            <a:off x="91546" y="1196752"/>
            <a:ext cx="8872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Inoltre sarà comunque promosso tra i partner la partecipazione a: </a:t>
            </a:r>
            <a:endParaRPr lang="it-IT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816647" y="548680"/>
            <a:ext cx="327044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it-IT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Eventi sul territorio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Text Box 2"/>
          <p:cNvSpPr txBox="1">
            <a:spLocks noChangeArrowheads="1"/>
          </p:cNvSpPr>
          <p:nvPr/>
        </p:nvSpPr>
        <p:spPr bwMode="auto">
          <a:xfrm>
            <a:off x="842963" y="0"/>
            <a:ext cx="80441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Spot </a:t>
            </a:r>
            <a:r>
              <a:rPr lang="it-IT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radiofonico su Radio 24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it-IT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(dal 2 all’8 marzo, 7 passaggi al giorno di 30 secondi) </a:t>
            </a:r>
            <a:endParaRPr lang="it-IT" sz="20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31109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5536" y="980728"/>
            <a:ext cx="828092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/>
              <a:t>C’è una </a:t>
            </a:r>
            <a:r>
              <a:rPr lang="it-IT" sz="2200" dirty="0" smtClean="0"/>
              <a:t>impresa </a:t>
            </a:r>
            <a:r>
              <a:rPr lang="it-IT" sz="2200" dirty="0"/>
              <a:t>che aiuta </a:t>
            </a:r>
            <a:r>
              <a:rPr lang="it-IT" sz="2200" dirty="0" smtClean="0"/>
              <a:t>la tua ad ottenere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grandi risparmi </a:t>
            </a:r>
            <a:r>
              <a:rPr lang="it-IT" sz="2200" dirty="0"/>
              <a:t>sull’acquisto di prodotti e servizi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/>
              <a:t>con centinaia di offerte </a:t>
            </a:r>
            <a:r>
              <a:rPr lang="it-IT" sz="2200" dirty="0" smtClean="0"/>
              <a:t>dedicate ed esclusive.</a:t>
            </a:r>
            <a:endParaRPr lang="it-IT" sz="2200" dirty="0"/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/>
              <a:t>E’ </a:t>
            </a:r>
            <a:r>
              <a:rPr lang="it-IT" sz="2200" dirty="0" err="1"/>
              <a:t>RetIndustria</a:t>
            </a:r>
            <a:r>
              <a:rPr lang="it-IT" sz="2200" dirty="0"/>
              <a:t>: </a:t>
            </a:r>
            <a:r>
              <a:rPr lang="it-IT" sz="2200" dirty="0" smtClean="0"/>
              <a:t>la rete delle convenzioni nazionali di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Confindustria  </a:t>
            </a:r>
            <a:r>
              <a:rPr lang="it-IT" sz="2200" dirty="0"/>
              <a:t>riservate agli associati.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/>
              <a:t>Vuoi scoprire tutti i vantaggi e le opportunità?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Se sei associato rivolgiti </a:t>
            </a:r>
            <a:r>
              <a:rPr lang="it-IT" sz="2200" dirty="0"/>
              <a:t>alla tua Associazione o visita </a:t>
            </a:r>
            <a:r>
              <a:rPr lang="it-IT" sz="2200" dirty="0" smtClean="0"/>
              <a:t>il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 </a:t>
            </a:r>
            <a:r>
              <a:rPr lang="it-IT" sz="2200" dirty="0"/>
              <a:t>sito </a:t>
            </a:r>
            <a:r>
              <a:rPr lang="it-IT" sz="2200" dirty="0">
                <a:solidFill>
                  <a:srgbClr val="0000CC"/>
                </a:solidFill>
              </a:rPr>
              <a:t>www.confindustria.it </a:t>
            </a:r>
            <a:r>
              <a:rPr lang="it-IT" sz="2200" dirty="0"/>
              <a:t>, entra nella sezione </a:t>
            </a:r>
            <a:endParaRPr lang="it-IT" sz="2200" dirty="0" smtClean="0"/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Convenzioni </a:t>
            </a:r>
            <a:r>
              <a:rPr lang="it-IT" sz="2200" dirty="0"/>
              <a:t>Confindustria e registra la tua azienda.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err="1" smtClean="0"/>
              <a:t>RetIndustria</a:t>
            </a:r>
            <a:r>
              <a:rPr lang="it-IT" sz="2200" dirty="0"/>
              <a:t>: </a:t>
            </a:r>
            <a:r>
              <a:rPr lang="it-IT" sz="2200" dirty="0" smtClean="0"/>
              <a:t>il risparmio che ti coccola e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it-IT" sz="2200" dirty="0" smtClean="0"/>
              <a:t>fa crescere il tuo business!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23528" y="44624"/>
            <a:ext cx="24336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800" dirty="0" smtClean="0"/>
              <a:t>Layout 2014</a:t>
            </a:r>
          </a:p>
        </p:txBody>
      </p:sp>
      <p:sp>
        <p:nvSpPr>
          <p:cNvPr id="6" name="Rettangolo 5"/>
          <p:cNvSpPr/>
          <p:nvPr/>
        </p:nvSpPr>
        <p:spPr>
          <a:xfrm>
            <a:off x="3076768" y="116632"/>
            <a:ext cx="47355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000" dirty="0" smtClean="0"/>
              <a:t>(Pagina sul Sole 24 Ore l’11 marzo)</a:t>
            </a:r>
            <a:endParaRPr lang="it-IT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4781" y="692696"/>
            <a:ext cx="4393643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5825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3613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 adesioni 2014</a:t>
            </a:r>
            <a:endParaRPr lang="it-IT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962025"/>
            <a:ext cx="502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it-I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Nel 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2014 </a:t>
            </a:r>
            <a:endParaRPr lang="it-IT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FontTx/>
              <a:buNone/>
            </a:pP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32 </a:t>
            </a:r>
            <a:r>
              <a:rPr lang="it-I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aziende partner appartenenti </a:t>
            </a:r>
          </a:p>
          <a:p>
            <a:pPr algn="ctr">
              <a:buFontTx/>
              <a:buNone/>
            </a:pPr>
            <a:r>
              <a:rPr lang="it-I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ai seguenti settori: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9552" y="3212976"/>
            <a:ext cx="5029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buFontTx/>
              <a:buNone/>
            </a:pPr>
            <a:r>
              <a:rPr lang="it-IT" sz="20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Disdette:</a:t>
            </a:r>
          </a:p>
          <a:p>
            <a:pPr algn="ctr">
              <a:spcBef>
                <a:spcPts val="600"/>
              </a:spcBef>
              <a:buFontTx/>
              <a:buNone/>
            </a:pPr>
            <a:r>
              <a:rPr lang="it-IT" sz="2000" dirty="0" err="1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Leasys</a:t>
            </a:r>
            <a:r>
              <a:rPr lang="it-IT" sz="20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Finnair e </a:t>
            </a:r>
            <a:r>
              <a:rPr lang="it-IT" sz="2000" dirty="0" err="1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Compushop</a:t>
            </a:r>
            <a:endParaRPr lang="it-IT" sz="2000" dirty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4016" y="4869160"/>
            <a:ext cx="586814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it-IT" sz="20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Nuove adesioni: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it-IT" sz="2000" dirty="0" err="1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Clouditalia</a:t>
            </a:r>
            <a:r>
              <a:rPr lang="it-IT" sz="20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Hertz, 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it-IT" sz="20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Samsung e </a:t>
            </a:r>
            <a:r>
              <a:rPr lang="it-IT" sz="2000" dirty="0" err="1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Weexchange</a:t>
            </a:r>
            <a:endParaRPr lang="it-IT" sz="2000" dirty="0">
              <a:solidFill>
                <a:srgbClr val="00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5708770" y="25928"/>
            <a:ext cx="3438134" cy="6643432"/>
            <a:chOff x="5708770" y="25928"/>
            <a:chExt cx="3438134" cy="664343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08771" y="25928"/>
              <a:ext cx="3435228" cy="522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08771" y="621010"/>
              <a:ext cx="3435229" cy="492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08770" y="1124744"/>
              <a:ext cx="3435229" cy="548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08771" y="1741389"/>
              <a:ext cx="3435229" cy="419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708770" y="2267954"/>
              <a:ext cx="3435229" cy="4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08771" y="2780928"/>
              <a:ext cx="3348879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708771" y="3356991"/>
              <a:ext cx="3435228" cy="443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708771" y="3861048"/>
              <a:ext cx="3435228" cy="533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708771" y="4475387"/>
              <a:ext cx="3435228" cy="456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708771" y="4995425"/>
              <a:ext cx="3435228" cy="47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708771" y="5543158"/>
              <a:ext cx="3435228" cy="496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708771" y="6165304"/>
              <a:ext cx="3438133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1524000"/>
            <a:ext cx="3454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0"/>
            <a:ext cx="3886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129684"/>
            <a:ext cx="335915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MCARVI~1\AppData\Local\Temp\notesE1EF34\Samsung LogoV8 cop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5027572"/>
            <a:ext cx="3206116" cy="106572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"/>
            <a:ext cx="8460432" cy="128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3356992"/>
            <a:ext cx="8101031" cy="116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C:\Users\MCARVI~1\AppData\Local\Temp\notesE1EF34\130529_Manchette GILL SAN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340768"/>
            <a:ext cx="2678874" cy="152842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27519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93096"/>
            <a:ext cx="4276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077072"/>
            <a:ext cx="284575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44624"/>
            <a:ext cx="865190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xLogoHorz#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2362200"/>
            <a:ext cx="42481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293938"/>
            <a:ext cx="31623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942058"/>
            <a:ext cx="2421632" cy="113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3861048"/>
            <a:ext cx="32766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96" y="44624"/>
            <a:ext cx="885098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9" descr="CartaSi_Epigra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12776"/>
            <a:ext cx="19050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amex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412776"/>
            <a:ext cx="190500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5069441"/>
            <a:ext cx="2592288" cy="131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163269"/>
            <a:ext cx="29146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3501008"/>
            <a:ext cx="862217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" y="0"/>
            <a:ext cx="8448659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magine 9" descr="nuovo logo DAY con gruppi  150 p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35052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1736" y="4953000"/>
            <a:ext cx="20574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5536" y="4876800"/>
            <a:ext cx="25908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628800"/>
            <a:ext cx="44005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902" y="3356992"/>
            <a:ext cx="834152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852383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2736304" cy="11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2190" y="2564904"/>
            <a:ext cx="254993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5011439"/>
            <a:ext cx="19050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299471"/>
            <a:ext cx="32766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1268760"/>
            <a:ext cx="3024336" cy="11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3841366"/>
            <a:ext cx="8564424" cy="11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3" y="44622"/>
            <a:ext cx="8669995" cy="115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6200"/>
            <a:ext cx="603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CONVENZIONI: I RISULTATI </a:t>
            </a:r>
            <a:r>
              <a:rPr lang="it-IT" sz="2400" i="1" dirty="0" smtClean="0">
                <a:latin typeface="Verdana" pitchFamily="34" charset="0"/>
              </a:rPr>
              <a:t>2013</a:t>
            </a:r>
            <a:endParaRPr lang="it-IT" sz="2400" i="1" dirty="0">
              <a:latin typeface="Verdana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-46050" y="1124744"/>
            <a:ext cx="940513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400" dirty="0" smtClean="0">
                <a:latin typeface="Verdana" pitchFamily="34" charset="0"/>
              </a:rPr>
              <a:t>47.700 </a:t>
            </a:r>
            <a:r>
              <a:rPr lang="it-IT" sz="2400" dirty="0">
                <a:latin typeface="Verdana" pitchFamily="34" charset="0"/>
              </a:rPr>
              <a:t>contratti </a:t>
            </a:r>
            <a:r>
              <a:rPr lang="it-IT" sz="2400" dirty="0" smtClean="0">
                <a:latin typeface="Verdana" pitchFamily="34" charset="0"/>
              </a:rPr>
              <a:t>stipulati </a:t>
            </a:r>
            <a:r>
              <a:rPr lang="it-IT" sz="2000" dirty="0" smtClean="0">
                <a:solidFill>
                  <a:srgbClr val="FF0000"/>
                </a:solidFill>
                <a:latin typeface="Verdana" pitchFamily="34" charset="0"/>
              </a:rPr>
              <a:t>(-2,8%)</a:t>
            </a:r>
            <a:endParaRPr lang="it-IT" sz="2000" dirty="0">
              <a:solidFill>
                <a:srgbClr val="FF0000"/>
              </a:solidFill>
              <a:latin typeface="Verdana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it-IT" sz="2400" dirty="0">
              <a:latin typeface="Verdana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sz="2400" dirty="0" smtClean="0">
                <a:latin typeface="Verdana" pitchFamily="34" charset="0"/>
              </a:rPr>
              <a:t>370 </a:t>
            </a:r>
            <a:r>
              <a:rPr lang="it-IT" sz="2400" dirty="0">
                <a:latin typeface="Verdana" pitchFamily="34" charset="0"/>
              </a:rPr>
              <a:t>milioni di fatturato </a:t>
            </a:r>
            <a:r>
              <a:rPr lang="it-IT" sz="2400" dirty="0" smtClean="0">
                <a:latin typeface="Verdana" pitchFamily="34" charset="0"/>
              </a:rPr>
              <a:t>generato </a:t>
            </a:r>
            <a:r>
              <a:rPr lang="it-IT" sz="2000" dirty="0" smtClean="0">
                <a:solidFill>
                  <a:srgbClr val="FF0000"/>
                </a:solidFill>
                <a:latin typeface="Verdana" pitchFamily="34" charset="0"/>
              </a:rPr>
              <a:t>(+4,8%)</a:t>
            </a:r>
            <a:endParaRPr lang="it-IT" sz="2000" dirty="0">
              <a:solidFill>
                <a:srgbClr val="FF0000"/>
              </a:solidFill>
              <a:latin typeface="Verdana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it-IT" sz="2400" dirty="0">
              <a:latin typeface="Verdana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sz="2400" dirty="0" smtClean="0">
                <a:latin typeface="Verdana" pitchFamily="34" charset="0"/>
              </a:rPr>
              <a:t>16,7 </a:t>
            </a:r>
            <a:r>
              <a:rPr lang="it-IT" sz="2400" dirty="0">
                <a:latin typeface="Verdana" pitchFamily="34" charset="0"/>
              </a:rPr>
              <a:t>milioni di risparmio totale per il </a:t>
            </a:r>
            <a:r>
              <a:rPr lang="it-IT" sz="2400" dirty="0" smtClean="0">
                <a:latin typeface="Verdana" pitchFamily="34" charset="0"/>
              </a:rPr>
              <a:t>sistema </a:t>
            </a:r>
            <a:r>
              <a:rPr lang="it-IT" sz="2000" dirty="0" smtClean="0">
                <a:solidFill>
                  <a:srgbClr val="FF0000"/>
                </a:solidFill>
                <a:latin typeface="Verdana" pitchFamily="34" charset="0"/>
              </a:rPr>
              <a:t>(-32%)</a:t>
            </a:r>
            <a:endParaRPr lang="it-IT" sz="20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627784" y="558924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400" dirty="0">
                <a:solidFill>
                  <a:srgbClr val="FF0000"/>
                </a:solidFill>
                <a:latin typeface="Verdana" pitchFamily="34" charset="0"/>
              </a:rPr>
              <a:t>Sconto medio </a:t>
            </a:r>
            <a:r>
              <a:rPr lang="it-IT" sz="2400" dirty="0" smtClean="0">
                <a:solidFill>
                  <a:srgbClr val="FF0000"/>
                </a:solidFill>
                <a:latin typeface="Verdana" pitchFamily="34" charset="0"/>
              </a:rPr>
              <a:t>4,5% </a:t>
            </a:r>
            <a:endParaRPr lang="it-IT" sz="24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4139952" y="3717032"/>
            <a:ext cx="838200" cy="1468760"/>
          </a:xfrm>
          <a:prstGeom prst="downArrow">
            <a:avLst>
              <a:gd name="adj1" fmla="val 50000"/>
              <a:gd name="adj2" fmla="val 545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it-IT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8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2" name="Picture 1038" descr="cribis_dnb_color_pos_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35814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73016"/>
            <a:ext cx="6537568" cy="88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157192"/>
            <a:ext cx="31623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2144102"/>
            <a:ext cx="3456384" cy="79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8892480" cy="128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1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15573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0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84784"/>
            <a:ext cx="19764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797152"/>
            <a:ext cx="33909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72008"/>
            <a:ext cx="8654114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429000" y="4572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pic>
        <p:nvPicPr>
          <p:cNvPr id="20483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766763" y="0"/>
            <a:ext cx="34515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RISPARMIOMETRO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08504" cy="594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4835"/>
            <a:ext cx="9144000" cy="600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6763" y="0"/>
            <a:ext cx="34515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RISPARMIOMETRO</a:t>
            </a:r>
          </a:p>
        </p:txBody>
      </p:sp>
      <p:pic>
        <p:nvPicPr>
          <p:cNvPr id="4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62213"/>
            <a:ext cx="8305800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" y="947738"/>
            <a:ext cx="8964488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16000" indent="-216000">
              <a:buFont typeface="Helv"/>
              <a:buChar char="•"/>
            </a:pP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Cliccando 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sul banner nella home </a:t>
            </a:r>
            <a:r>
              <a:rPr lang="it-IT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page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di Confindustria si entra nella sezione dedicata  alle convenzioni.</a:t>
            </a:r>
          </a:p>
          <a:p>
            <a:pPr marL="216000" indent="-216000">
              <a:buFont typeface="Helv"/>
              <a:buChar char="•"/>
            </a:pP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questo punto se si è una azienda associata basterà entrare nell’area riservata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8548" y="228600"/>
            <a:ext cx="36957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-41156" y="328613"/>
            <a:ext cx="24529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banner home </a:t>
            </a:r>
            <a:r>
              <a:rPr lang="it-IT" dirty="0" err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page</a:t>
            </a:r>
            <a:endParaRPr lang="it-IT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510" name="AutoShape 7"/>
          <p:cNvSpPr>
            <a:spLocks noChangeArrowheads="1"/>
          </p:cNvSpPr>
          <p:nvPr/>
        </p:nvSpPr>
        <p:spPr bwMode="auto">
          <a:xfrm>
            <a:off x="2386608" y="4572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1511" name="Figura a mano libera 6"/>
          <p:cNvSpPr>
            <a:spLocks noChangeArrowheads="1"/>
          </p:cNvSpPr>
          <p:nvPr/>
        </p:nvSpPr>
        <p:spPr bwMode="auto">
          <a:xfrm>
            <a:off x="3143250" y="4143375"/>
            <a:ext cx="2857500" cy="338138"/>
          </a:xfrm>
          <a:custGeom>
            <a:avLst/>
            <a:gdLst>
              <a:gd name="T0" fmla="*/ 846702 w 2453944"/>
              <a:gd name="T1" fmla="*/ 7380 h 736600"/>
              <a:gd name="T2" fmla="*/ 786544 w 2453944"/>
              <a:gd name="T3" fmla="*/ 6150 h 736600"/>
              <a:gd name="T4" fmla="*/ 64649 w 2453944"/>
              <a:gd name="T5" fmla="*/ 6150 h 736600"/>
              <a:gd name="T6" fmla="*/ 44596 w 2453944"/>
              <a:gd name="T7" fmla="*/ 11071 h 736600"/>
              <a:gd name="T8" fmla="*/ 4491 w 2453944"/>
              <a:gd name="T9" fmla="*/ 14761 h 736600"/>
              <a:gd name="T10" fmla="*/ 24543 w 2453944"/>
              <a:gd name="T11" fmla="*/ 22141 h 736600"/>
              <a:gd name="T12" fmla="*/ 84701 w 2453944"/>
              <a:gd name="T13" fmla="*/ 31982 h 736600"/>
              <a:gd name="T14" fmla="*/ 144859 w 2453944"/>
              <a:gd name="T15" fmla="*/ 39361 h 736600"/>
              <a:gd name="T16" fmla="*/ 205017 w 2453944"/>
              <a:gd name="T17" fmla="*/ 43052 h 736600"/>
              <a:gd name="T18" fmla="*/ 345386 w 2453944"/>
              <a:gd name="T19" fmla="*/ 54122 h 736600"/>
              <a:gd name="T20" fmla="*/ 465702 w 2453944"/>
              <a:gd name="T21" fmla="*/ 59043 h 736600"/>
              <a:gd name="T22" fmla="*/ 565964 w 2453944"/>
              <a:gd name="T23" fmla="*/ 60273 h 736600"/>
              <a:gd name="T24" fmla="*/ 686280 w 2453944"/>
              <a:gd name="T25" fmla="*/ 62733 h 736600"/>
              <a:gd name="T26" fmla="*/ 786544 w 2453944"/>
              <a:gd name="T27" fmla="*/ 63963 h 736600"/>
              <a:gd name="T28" fmla="*/ 846702 w 2453944"/>
              <a:gd name="T29" fmla="*/ 65193 h 736600"/>
              <a:gd name="T30" fmla="*/ 946965 w 2453944"/>
              <a:gd name="T31" fmla="*/ 66423 h 736600"/>
              <a:gd name="T32" fmla="*/ 1027176 w 2453944"/>
              <a:gd name="T33" fmla="*/ 67653 h 736600"/>
              <a:gd name="T34" fmla="*/ 2210280 w 2453944"/>
              <a:gd name="T35" fmla="*/ 68883 h 736600"/>
              <a:gd name="T36" fmla="*/ 2390753 w 2453944"/>
              <a:gd name="T37" fmla="*/ 71343 h 736600"/>
              <a:gd name="T38" fmla="*/ 3493649 w 2453944"/>
              <a:gd name="T39" fmla="*/ 70113 h 736600"/>
              <a:gd name="T40" fmla="*/ 3553807 w 2453944"/>
              <a:gd name="T41" fmla="*/ 67653 h 736600"/>
              <a:gd name="T42" fmla="*/ 3573859 w 2453944"/>
              <a:gd name="T43" fmla="*/ 62733 h 736600"/>
              <a:gd name="T44" fmla="*/ 3654069 w 2453944"/>
              <a:gd name="T45" fmla="*/ 61503 h 736600"/>
              <a:gd name="T46" fmla="*/ 3714227 w 2453944"/>
              <a:gd name="T47" fmla="*/ 57813 h 736600"/>
              <a:gd name="T48" fmla="*/ 3754333 w 2453944"/>
              <a:gd name="T49" fmla="*/ 54122 h 736600"/>
              <a:gd name="T50" fmla="*/ 3874648 w 2453944"/>
              <a:gd name="T51" fmla="*/ 49202 h 736600"/>
              <a:gd name="T52" fmla="*/ 3834542 w 2453944"/>
              <a:gd name="T53" fmla="*/ 35672 h 736600"/>
              <a:gd name="T54" fmla="*/ 3814491 w 2453944"/>
              <a:gd name="T55" fmla="*/ 31982 h 736600"/>
              <a:gd name="T56" fmla="*/ 3754333 w 2453944"/>
              <a:gd name="T57" fmla="*/ 28291 h 736600"/>
              <a:gd name="T58" fmla="*/ 3634017 w 2453944"/>
              <a:gd name="T59" fmla="*/ 17221 h 736600"/>
              <a:gd name="T60" fmla="*/ 3453543 w 2453944"/>
              <a:gd name="T61" fmla="*/ 11071 h 736600"/>
              <a:gd name="T62" fmla="*/ 3393385 w 2453944"/>
              <a:gd name="T63" fmla="*/ 8610 h 736600"/>
              <a:gd name="T64" fmla="*/ 2972280 w 2453944"/>
              <a:gd name="T65" fmla="*/ 1230 h 736600"/>
              <a:gd name="T66" fmla="*/ 2531123 w 2453944"/>
              <a:gd name="T67" fmla="*/ 0 h 736600"/>
              <a:gd name="T68" fmla="*/ 1127439 w 2453944"/>
              <a:gd name="T69" fmla="*/ 1230 h 736600"/>
              <a:gd name="T70" fmla="*/ 1007123 w 2453944"/>
              <a:gd name="T71" fmla="*/ 6150 h 736600"/>
              <a:gd name="T72" fmla="*/ 846702 w 2453944"/>
              <a:gd name="T73" fmla="*/ 7380 h 736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453944"/>
              <a:gd name="T112" fmla="*/ 0 h 736600"/>
              <a:gd name="T113" fmla="*/ 2453944 w 2453944"/>
              <a:gd name="T114" fmla="*/ 736600 h 73660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453944" h="736600">
                <a:moveTo>
                  <a:pt x="536244" y="76200"/>
                </a:moveTo>
                <a:cubicBezTo>
                  <a:pt x="512961" y="76200"/>
                  <a:pt x="511212" y="66404"/>
                  <a:pt x="498144" y="63500"/>
                </a:cubicBezTo>
                <a:cubicBezTo>
                  <a:pt x="340416" y="28449"/>
                  <a:pt x="231474" y="57149"/>
                  <a:pt x="40944" y="63500"/>
                </a:cubicBezTo>
                <a:cubicBezTo>
                  <a:pt x="36711" y="80433"/>
                  <a:pt x="35120" y="98257"/>
                  <a:pt x="28244" y="114300"/>
                </a:cubicBezTo>
                <a:cubicBezTo>
                  <a:pt x="22231" y="128329"/>
                  <a:pt x="4530" y="137230"/>
                  <a:pt x="2844" y="152400"/>
                </a:cubicBezTo>
                <a:cubicBezTo>
                  <a:pt x="0" y="177993"/>
                  <a:pt x="10494" y="203350"/>
                  <a:pt x="15544" y="228600"/>
                </a:cubicBezTo>
                <a:cubicBezTo>
                  <a:pt x="30178" y="301770"/>
                  <a:pt x="23321" y="259446"/>
                  <a:pt x="53644" y="330200"/>
                </a:cubicBezTo>
                <a:cubicBezTo>
                  <a:pt x="73860" y="377370"/>
                  <a:pt x="55852" y="363330"/>
                  <a:pt x="91744" y="406400"/>
                </a:cubicBezTo>
                <a:cubicBezTo>
                  <a:pt x="103242" y="420198"/>
                  <a:pt x="118817" y="430323"/>
                  <a:pt x="129844" y="444500"/>
                </a:cubicBezTo>
                <a:cubicBezTo>
                  <a:pt x="171858" y="498518"/>
                  <a:pt x="170089" y="520957"/>
                  <a:pt x="218744" y="558800"/>
                </a:cubicBezTo>
                <a:cubicBezTo>
                  <a:pt x="242841" y="577542"/>
                  <a:pt x="265010" y="603613"/>
                  <a:pt x="294944" y="609600"/>
                </a:cubicBezTo>
                <a:cubicBezTo>
                  <a:pt x="316111" y="613833"/>
                  <a:pt x="337619" y="616620"/>
                  <a:pt x="358444" y="622300"/>
                </a:cubicBezTo>
                <a:cubicBezTo>
                  <a:pt x="384275" y="629345"/>
                  <a:pt x="408390" y="642449"/>
                  <a:pt x="434644" y="647700"/>
                </a:cubicBezTo>
                <a:cubicBezTo>
                  <a:pt x="455811" y="651933"/>
                  <a:pt x="477203" y="655165"/>
                  <a:pt x="498144" y="660400"/>
                </a:cubicBezTo>
                <a:cubicBezTo>
                  <a:pt x="511131" y="663647"/>
                  <a:pt x="523257" y="669853"/>
                  <a:pt x="536244" y="673100"/>
                </a:cubicBezTo>
                <a:cubicBezTo>
                  <a:pt x="557185" y="678335"/>
                  <a:pt x="578672" y="681117"/>
                  <a:pt x="599744" y="685800"/>
                </a:cubicBezTo>
                <a:cubicBezTo>
                  <a:pt x="616783" y="689586"/>
                  <a:pt x="633098" y="697946"/>
                  <a:pt x="650544" y="698500"/>
                </a:cubicBezTo>
                <a:cubicBezTo>
                  <a:pt x="900221" y="706426"/>
                  <a:pt x="1150077" y="706967"/>
                  <a:pt x="1399844" y="711200"/>
                </a:cubicBezTo>
                <a:cubicBezTo>
                  <a:pt x="1419436" y="716098"/>
                  <a:pt x="1498021" y="736600"/>
                  <a:pt x="1514144" y="736600"/>
                </a:cubicBezTo>
                <a:cubicBezTo>
                  <a:pt x="1747016" y="736600"/>
                  <a:pt x="1979811" y="728133"/>
                  <a:pt x="2212644" y="723900"/>
                </a:cubicBezTo>
                <a:cubicBezTo>
                  <a:pt x="2225344" y="715433"/>
                  <a:pt x="2242277" y="711200"/>
                  <a:pt x="2250744" y="698500"/>
                </a:cubicBezTo>
                <a:cubicBezTo>
                  <a:pt x="2260426" y="683977"/>
                  <a:pt x="2251102" y="660042"/>
                  <a:pt x="2263444" y="647700"/>
                </a:cubicBezTo>
                <a:cubicBezTo>
                  <a:pt x="2275786" y="635358"/>
                  <a:pt x="2297311" y="639233"/>
                  <a:pt x="2314244" y="635000"/>
                </a:cubicBezTo>
                <a:cubicBezTo>
                  <a:pt x="2326944" y="622300"/>
                  <a:pt x="2340846" y="610698"/>
                  <a:pt x="2352344" y="596900"/>
                </a:cubicBezTo>
                <a:cubicBezTo>
                  <a:pt x="2362115" y="585174"/>
                  <a:pt x="2366257" y="568851"/>
                  <a:pt x="2377744" y="558800"/>
                </a:cubicBezTo>
                <a:cubicBezTo>
                  <a:pt x="2400718" y="538698"/>
                  <a:pt x="2453944" y="508000"/>
                  <a:pt x="2453944" y="508000"/>
                </a:cubicBezTo>
                <a:cubicBezTo>
                  <a:pt x="2448283" y="474031"/>
                  <a:pt x="2437419" y="403800"/>
                  <a:pt x="2428544" y="368300"/>
                </a:cubicBezTo>
                <a:cubicBezTo>
                  <a:pt x="2425297" y="355313"/>
                  <a:pt x="2423270" y="341339"/>
                  <a:pt x="2415844" y="330200"/>
                </a:cubicBezTo>
                <a:cubicBezTo>
                  <a:pt x="2405881" y="315256"/>
                  <a:pt x="2388183" y="306715"/>
                  <a:pt x="2377744" y="292100"/>
                </a:cubicBezTo>
                <a:cubicBezTo>
                  <a:pt x="2325813" y="219397"/>
                  <a:pt x="2384801" y="252731"/>
                  <a:pt x="2301544" y="177800"/>
                </a:cubicBezTo>
                <a:cubicBezTo>
                  <a:pt x="2201436" y="87702"/>
                  <a:pt x="2259904" y="150630"/>
                  <a:pt x="2187244" y="114300"/>
                </a:cubicBezTo>
                <a:cubicBezTo>
                  <a:pt x="2173592" y="107474"/>
                  <a:pt x="2163370" y="94432"/>
                  <a:pt x="2149144" y="88900"/>
                </a:cubicBezTo>
                <a:cubicBezTo>
                  <a:pt x="2082736" y="63075"/>
                  <a:pt x="1967531" y="18778"/>
                  <a:pt x="1882444" y="12700"/>
                </a:cubicBezTo>
                <a:cubicBezTo>
                  <a:pt x="1789451" y="6058"/>
                  <a:pt x="1696177" y="4233"/>
                  <a:pt x="1603044" y="0"/>
                </a:cubicBezTo>
                <a:lnTo>
                  <a:pt x="714044" y="12700"/>
                </a:lnTo>
                <a:cubicBezTo>
                  <a:pt x="666807" y="13994"/>
                  <a:pt x="674809" y="38856"/>
                  <a:pt x="637844" y="63500"/>
                </a:cubicBezTo>
                <a:cubicBezTo>
                  <a:pt x="606746" y="84232"/>
                  <a:pt x="559527" y="76200"/>
                  <a:pt x="536244" y="76200"/>
                </a:cubicBezTo>
                <a:close/>
              </a:path>
            </a:pathLst>
          </a:cu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4"/>
              </a:buBlip>
            </a:pPr>
            <a:endParaRPr lang="it-IT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35496" y="214313"/>
            <a:ext cx="9005887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16000" indent="-216000">
              <a:buFont typeface="Helv"/>
              <a:buChar char="•"/>
            </a:pP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Entrando 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nell’area riservata l'azienda associata si troverà di fronte la seguente  pagina web. </a:t>
            </a:r>
          </a:p>
          <a:p>
            <a:pPr marL="216000" indent="-216000">
              <a:buFont typeface="Helv"/>
              <a:buChar char="•"/>
            </a:pP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 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effettuare la registrazione basterà inserire la propria partita IVA</a:t>
            </a:r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5788"/>
            <a:ext cx="8915400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Figura a mano libera 3"/>
          <p:cNvSpPr>
            <a:spLocks noChangeArrowheads="1"/>
          </p:cNvSpPr>
          <p:nvPr/>
        </p:nvSpPr>
        <p:spPr bwMode="auto">
          <a:xfrm>
            <a:off x="860425" y="3365500"/>
            <a:ext cx="2454275" cy="736600"/>
          </a:xfrm>
          <a:custGeom>
            <a:avLst/>
            <a:gdLst>
              <a:gd name="T0" fmla="*/ 536388 w 2453944"/>
              <a:gd name="T1" fmla="*/ 76200 h 736600"/>
              <a:gd name="T2" fmla="*/ 498278 w 2453944"/>
              <a:gd name="T3" fmla="*/ 63500 h 736600"/>
              <a:gd name="T4" fmla="*/ 40956 w 2453944"/>
              <a:gd name="T5" fmla="*/ 63500 h 736600"/>
              <a:gd name="T6" fmla="*/ 28252 w 2453944"/>
              <a:gd name="T7" fmla="*/ 114300 h 736600"/>
              <a:gd name="T8" fmla="*/ 2844 w 2453944"/>
              <a:gd name="T9" fmla="*/ 152400 h 736600"/>
              <a:gd name="T10" fmla="*/ 15548 w 2453944"/>
              <a:gd name="T11" fmla="*/ 228600 h 736600"/>
              <a:gd name="T12" fmla="*/ 53658 w 2453944"/>
              <a:gd name="T13" fmla="*/ 330200 h 736600"/>
              <a:gd name="T14" fmla="*/ 91768 w 2453944"/>
              <a:gd name="T15" fmla="*/ 406400 h 736600"/>
              <a:gd name="T16" fmla="*/ 129878 w 2453944"/>
              <a:gd name="T17" fmla="*/ 444500 h 736600"/>
              <a:gd name="T18" fmla="*/ 218802 w 2453944"/>
              <a:gd name="T19" fmla="*/ 558800 h 736600"/>
              <a:gd name="T20" fmla="*/ 295024 w 2453944"/>
              <a:gd name="T21" fmla="*/ 609600 h 736600"/>
              <a:gd name="T22" fmla="*/ 358540 w 2453944"/>
              <a:gd name="T23" fmla="*/ 622300 h 736600"/>
              <a:gd name="T24" fmla="*/ 434762 w 2453944"/>
              <a:gd name="T25" fmla="*/ 647700 h 736600"/>
              <a:gd name="T26" fmla="*/ 498278 w 2453944"/>
              <a:gd name="T27" fmla="*/ 660400 h 736600"/>
              <a:gd name="T28" fmla="*/ 536388 w 2453944"/>
              <a:gd name="T29" fmla="*/ 673100 h 736600"/>
              <a:gd name="T30" fmla="*/ 599906 w 2453944"/>
              <a:gd name="T31" fmla="*/ 685800 h 736600"/>
              <a:gd name="T32" fmla="*/ 650720 w 2453944"/>
              <a:gd name="T33" fmla="*/ 698500 h 736600"/>
              <a:gd name="T34" fmla="*/ 1400222 w 2453944"/>
              <a:gd name="T35" fmla="*/ 711200 h 736600"/>
              <a:gd name="T36" fmla="*/ 1514552 w 2453944"/>
              <a:gd name="T37" fmla="*/ 736600 h 736600"/>
              <a:gd name="T38" fmla="*/ 2213241 w 2453944"/>
              <a:gd name="T39" fmla="*/ 723900 h 736600"/>
              <a:gd name="T40" fmla="*/ 2251352 w 2453944"/>
              <a:gd name="T41" fmla="*/ 698500 h 736600"/>
              <a:gd name="T42" fmla="*/ 2264053 w 2453944"/>
              <a:gd name="T43" fmla="*/ 647700 h 736600"/>
              <a:gd name="T44" fmla="*/ 2314868 w 2453944"/>
              <a:gd name="T45" fmla="*/ 635000 h 736600"/>
              <a:gd name="T46" fmla="*/ 2352977 w 2453944"/>
              <a:gd name="T47" fmla="*/ 596900 h 736600"/>
              <a:gd name="T48" fmla="*/ 2378385 w 2453944"/>
              <a:gd name="T49" fmla="*/ 558800 h 736600"/>
              <a:gd name="T50" fmla="*/ 2454605 w 2453944"/>
              <a:gd name="T51" fmla="*/ 508000 h 736600"/>
              <a:gd name="T52" fmla="*/ 2429200 w 2453944"/>
              <a:gd name="T53" fmla="*/ 368300 h 736600"/>
              <a:gd name="T54" fmla="*/ 2416496 w 2453944"/>
              <a:gd name="T55" fmla="*/ 330200 h 736600"/>
              <a:gd name="T56" fmla="*/ 2378385 w 2453944"/>
              <a:gd name="T57" fmla="*/ 292100 h 736600"/>
              <a:gd name="T58" fmla="*/ 2302165 w 2453944"/>
              <a:gd name="T59" fmla="*/ 177800 h 736600"/>
              <a:gd name="T60" fmla="*/ 2187833 w 2453944"/>
              <a:gd name="T61" fmla="*/ 114300 h 736600"/>
              <a:gd name="T62" fmla="*/ 2149724 w 2453944"/>
              <a:gd name="T63" fmla="*/ 88900 h 736600"/>
              <a:gd name="T64" fmla="*/ 1882952 w 2453944"/>
              <a:gd name="T65" fmla="*/ 12700 h 736600"/>
              <a:gd name="T66" fmla="*/ 1603476 w 2453944"/>
              <a:gd name="T67" fmla="*/ 0 h 736600"/>
              <a:gd name="T68" fmla="*/ 714236 w 2453944"/>
              <a:gd name="T69" fmla="*/ 12700 h 736600"/>
              <a:gd name="T70" fmla="*/ 638016 w 2453944"/>
              <a:gd name="T71" fmla="*/ 63500 h 736600"/>
              <a:gd name="T72" fmla="*/ 536388 w 2453944"/>
              <a:gd name="T73" fmla="*/ 76200 h 736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453944"/>
              <a:gd name="T112" fmla="*/ 0 h 736600"/>
              <a:gd name="T113" fmla="*/ 2453944 w 2453944"/>
              <a:gd name="T114" fmla="*/ 736600 h 73660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453944" h="736600">
                <a:moveTo>
                  <a:pt x="536244" y="76200"/>
                </a:moveTo>
                <a:cubicBezTo>
                  <a:pt x="512961" y="76200"/>
                  <a:pt x="511212" y="66404"/>
                  <a:pt x="498144" y="63500"/>
                </a:cubicBezTo>
                <a:cubicBezTo>
                  <a:pt x="340416" y="28449"/>
                  <a:pt x="231474" y="57149"/>
                  <a:pt x="40944" y="63500"/>
                </a:cubicBezTo>
                <a:cubicBezTo>
                  <a:pt x="36711" y="80433"/>
                  <a:pt x="35120" y="98257"/>
                  <a:pt x="28244" y="114300"/>
                </a:cubicBezTo>
                <a:cubicBezTo>
                  <a:pt x="22231" y="128329"/>
                  <a:pt x="4530" y="137230"/>
                  <a:pt x="2844" y="152400"/>
                </a:cubicBezTo>
                <a:cubicBezTo>
                  <a:pt x="0" y="177993"/>
                  <a:pt x="10494" y="203350"/>
                  <a:pt x="15544" y="228600"/>
                </a:cubicBezTo>
                <a:cubicBezTo>
                  <a:pt x="30178" y="301770"/>
                  <a:pt x="23321" y="259446"/>
                  <a:pt x="53644" y="330200"/>
                </a:cubicBezTo>
                <a:cubicBezTo>
                  <a:pt x="73860" y="377370"/>
                  <a:pt x="55852" y="363330"/>
                  <a:pt x="91744" y="406400"/>
                </a:cubicBezTo>
                <a:cubicBezTo>
                  <a:pt x="103242" y="420198"/>
                  <a:pt x="118817" y="430323"/>
                  <a:pt x="129844" y="444500"/>
                </a:cubicBezTo>
                <a:cubicBezTo>
                  <a:pt x="171858" y="498518"/>
                  <a:pt x="170089" y="520957"/>
                  <a:pt x="218744" y="558800"/>
                </a:cubicBezTo>
                <a:cubicBezTo>
                  <a:pt x="242841" y="577542"/>
                  <a:pt x="265010" y="603613"/>
                  <a:pt x="294944" y="609600"/>
                </a:cubicBezTo>
                <a:cubicBezTo>
                  <a:pt x="316111" y="613833"/>
                  <a:pt x="337619" y="616620"/>
                  <a:pt x="358444" y="622300"/>
                </a:cubicBezTo>
                <a:cubicBezTo>
                  <a:pt x="384275" y="629345"/>
                  <a:pt x="408390" y="642449"/>
                  <a:pt x="434644" y="647700"/>
                </a:cubicBezTo>
                <a:cubicBezTo>
                  <a:pt x="455811" y="651933"/>
                  <a:pt x="477203" y="655165"/>
                  <a:pt x="498144" y="660400"/>
                </a:cubicBezTo>
                <a:cubicBezTo>
                  <a:pt x="511131" y="663647"/>
                  <a:pt x="523257" y="669853"/>
                  <a:pt x="536244" y="673100"/>
                </a:cubicBezTo>
                <a:cubicBezTo>
                  <a:pt x="557185" y="678335"/>
                  <a:pt x="578672" y="681117"/>
                  <a:pt x="599744" y="685800"/>
                </a:cubicBezTo>
                <a:cubicBezTo>
                  <a:pt x="616783" y="689586"/>
                  <a:pt x="633098" y="697946"/>
                  <a:pt x="650544" y="698500"/>
                </a:cubicBezTo>
                <a:cubicBezTo>
                  <a:pt x="900221" y="706426"/>
                  <a:pt x="1150077" y="706967"/>
                  <a:pt x="1399844" y="711200"/>
                </a:cubicBezTo>
                <a:cubicBezTo>
                  <a:pt x="1419436" y="716098"/>
                  <a:pt x="1498021" y="736600"/>
                  <a:pt x="1514144" y="736600"/>
                </a:cubicBezTo>
                <a:cubicBezTo>
                  <a:pt x="1747016" y="736600"/>
                  <a:pt x="1979811" y="728133"/>
                  <a:pt x="2212644" y="723900"/>
                </a:cubicBezTo>
                <a:cubicBezTo>
                  <a:pt x="2225344" y="715433"/>
                  <a:pt x="2242277" y="711200"/>
                  <a:pt x="2250744" y="698500"/>
                </a:cubicBezTo>
                <a:cubicBezTo>
                  <a:pt x="2260426" y="683977"/>
                  <a:pt x="2251102" y="660042"/>
                  <a:pt x="2263444" y="647700"/>
                </a:cubicBezTo>
                <a:cubicBezTo>
                  <a:pt x="2275786" y="635358"/>
                  <a:pt x="2297311" y="639233"/>
                  <a:pt x="2314244" y="635000"/>
                </a:cubicBezTo>
                <a:cubicBezTo>
                  <a:pt x="2326944" y="622300"/>
                  <a:pt x="2340846" y="610698"/>
                  <a:pt x="2352344" y="596900"/>
                </a:cubicBezTo>
                <a:cubicBezTo>
                  <a:pt x="2362115" y="585174"/>
                  <a:pt x="2366257" y="568851"/>
                  <a:pt x="2377744" y="558800"/>
                </a:cubicBezTo>
                <a:cubicBezTo>
                  <a:pt x="2400718" y="538698"/>
                  <a:pt x="2453944" y="508000"/>
                  <a:pt x="2453944" y="508000"/>
                </a:cubicBezTo>
                <a:cubicBezTo>
                  <a:pt x="2448283" y="474031"/>
                  <a:pt x="2437419" y="403800"/>
                  <a:pt x="2428544" y="368300"/>
                </a:cubicBezTo>
                <a:cubicBezTo>
                  <a:pt x="2425297" y="355313"/>
                  <a:pt x="2423270" y="341339"/>
                  <a:pt x="2415844" y="330200"/>
                </a:cubicBezTo>
                <a:cubicBezTo>
                  <a:pt x="2405881" y="315256"/>
                  <a:pt x="2388183" y="306715"/>
                  <a:pt x="2377744" y="292100"/>
                </a:cubicBezTo>
                <a:cubicBezTo>
                  <a:pt x="2325813" y="219397"/>
                  <a:pt x="2384801" y="252731"/>
                  <a:pt x="2301544" y="177800"/>
                </a:cubicBezTo>
                <a:cubicBezTo>
                  <a:pt x="2201436" y="87702"/>
                  <a:pt x="2259904" y="150630"/>
                  <a:pt x="2187244" y="114300"/>
                </a:cubicBezTo>
                <a:cubicBezTo>
                  <a:pt x="2173592" y="107474"/>
                  <a:pt x="2163370" y="94432"/>
                  <a:pt x="2149144" y="88900"/>
                </a:cubicBezTo>
                <a:cubicBezTo>
                  <a:pt x="2082736" y="63075"/>
                  <a:pt x="1967531" y="18778"/>
                  <a:pt x="1882444" y="12700"/>
                </a:cubicBezTo>
                <a:cubicBezTo>
                  <a:pt x="1789451" y="6058"/>
                  <a:pt x="1696177" y="4233"/>
                  <a:pt x="1603044" y="0"/>
                </a:cubicBezTo>
                <a:lnTo>
                  <a:pt x="714044" y="12700"/>
                </a:lnTo>
                <a:cubicBezTo>
                  <a:pt x="666807" y="13994"/>
                  <a:pt x="674809" y="38856"/>
                  <a:pt x="637844" y="63500"/>
                </a:cubicBezTo>
                <a:cubicBezTo>
                  <a:pt x="606746" y="84232"/>
                  <a:pt x="559527" y="76200"/>
                  <a:pt x="536244" y="76200"/>
                </a:cubicBezTo>
                <a:close/>
              </a:path>
            </a:pathLst>
          </a:cu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4"/>
              </a:buBlip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152400"/>
            <a:ext cx="9144000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16000" indent="-216000"/>
            <a:r>
              <a:rPr lang="it-IT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automatico il registro imprese riconoscerà l’azienda come associata, dando un messaggio di benvenuto.</a:t>
            </a:r>
          </a:p>
          <a:p>
            <a:pPr marL="216000" indent="-216000"/>
            <a:r>
              <a:rPr lang="it-IT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All’azienda 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iscritta </a:t>
            </a:r>
            <a:r>
              <a:rPr lang="it-IT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gli 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verrà chiesto di completare il seguente </a:t>
            </a:r>
            <a:r>
              <a:rPr lang="it-IT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 di acquisizione dati (con relativa liberatoria al trattamento dei dati).</a:t>
            </a:r>
          </a:p>
          <a:p>
            <a:pPr marL="216000" indent="-216000"/>
            <a:r>
              <a:rPr lang="it-IT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L'azienda 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sceglierà la sua </a:t>
            </a:r>
            <a:r>
              <a:rPr lang="it-IT" sz="17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userid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 e </a:t>
            </a:r>
            <a:r>
              <a:rPr lang="it-IT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password, </a:t>
            </a:r>
            <a:r>
              <a:rPr lang="it-IT" sz="1700" dirty="0">
                <a:latin typeface="Verdana" pitchFamily="34" charset="0"/>
                <a:ea typeface="Verdana" pitchFamily="34" charset="0"/>
                <a:cs typeface="Verdana" pitchFamily="34" charset="0"/>
              </a:rPr>
              <a:t>almeno 8 caratteri, minimo due numeri, inizio per lettera.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00" y="2780928"/>
            <a:ext cx="76327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2160588"/>
            <a:ext cx="7207250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179388" y="411163"/>
            <a:ext cx="8785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L'azienda associata che rientra nel portale dopo 48 H (tempo tecnico necessario a caricare password e </a:t>
            </a:r>
            <a:r>
              <a:rPr lang="it-IT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user</a:t>
            </a: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da lui scelte) inserirà le sue chiavi di riconoscimento ed accederà al sistema</a:t>
            </a: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it-IT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580" name="AutoShape 7"/>
          <p:cNvSpPr>
            <a:spLocks noChangeArrowheads="1"/>
          </p:cNvSpPr>
          <p:nvPr/>
        </p:nvSpPr>
        <p:spPr bwMode="auto">
          <a:xfrm rot="-7118383">
            <a:off x="7137400" y="3022601"/>
            <a:ext cx="719137" cy="5762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it-IT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A questo punto avrà accesso alla seguente pagina dove per settore troverà tutti i partner delle convenzioni </a:t>
            </a:r>
            <a:r>
              <a:rPr lang="it-IT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Confindustria</a:t>
            </a:r>
            <a:endParaRPr lang="it-IT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it-IT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03313"/>
            <a:ext cx="85344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3816424" cy="254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76200"/>
            <a:ext cx="31277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 smtClean="0">
                <a:latin typeface="Verdana" pitchFamily="34" charset="0"/>
              </a:rPr>
              <a:t>OBIETTIVO 2014</a:t>
            </a:r>
            <a:endParaRPr lang="it-IT" sz="2400" i="1" dirty="0">
              <a:latin typeface="Verdana" pitchFamily="34" charset="0"/>
            </a:endParaRPr>
          </a:p>
        </p:txBody>
      </p:sp>
      <p:pic>
        <p:nvPicPr>
          <p:cNvPr id="4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362039" y="4221088"/>
            <a:ext cx="80025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it-IT" sz="2000" cap="all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Rafforzare la rete tra Associazioni e partner</a:t>
            </a:r>
            <a:endParaRPr lang="it-IT" sz="2000" cap="all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487394" y="486916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it-IT" sz="1800" i="1" cap="al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“Aiutiamoci ad aiutarci”</a:t>
            </a:r>
            <a:endParaRPr lang="it-IT" sz="1800" i="1" dirty="0"/>
          </a:p>
        </p:txBody>
      </p:sp>
      <p:sp>
        <p:nvSpPr>
          <p:cNvPr id="7" name="Rettangolo 6"/>
          <p:cNvSpPr/>
          <p:nvPr/>
        </p:nvSpPr>
        <p:spPr>
          <a:xfrm>
            <a:off x="-36512" y="5517232"/>
            <a:ext cx="9361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 far crescere i vantaggi è necessario far crescere l’utilizzo</a:t>
            </a:r>
          </a:p>
          <a:p>
            <a:pPr>
              <a:buNone/>
            </a:pPr>
            <a:r>
              <a:rPr lang="it-IT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 far crescere l’utilizzo è necessario far crescere la promozione nel sistema</a:t>
            </a:r>
          </a:p>
          <a:p>
            <a:pPr>
              <a:buNone/>
            </a:pPr>
            <a:r>
              <a:rPr lang="it-IT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 far crescere la promozione è necessaria la credibilità e l’affidabilità delle offerte  </a:t>
            </a:r>
            <a:endParaRPr lang="it-IT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" y="1050925"/>
            <a:ext cx="85344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it-IT" sz="2400" dirty="0">
                <a:latin typeface="Arial" charset="0"/>
              </a:rPr>
              <a:t>Le conferme per il </a:t>
            </a:r>
            <a:r>
              <a:rPr lang="it-IT" sz="2400" dirty="0" smtClean="0">
                <a:latin typeface="Arial" charset="0"/>
              </a:rPr>
              <a:t>2014</a:t>
            </a:r>
            <a:endParaRPr lang="it-IT" sz="2400" dirty="0">
              <a:latin typeface="Arial" charset="0"/>
            </a:endParaRPr>
          </a:p>
          <a:p>
            <a:pPr>
              <a:buFontTx/>
              <a:buNone/>
            </a:pPr>
            <a:endParaRPr lang="it-IT" sz="1200" dirty="0">
              <a:latin typeface="Arial" charset="0"/>
            </a:endParaRPr>
          </a:p>
          <a:p>
            <a:pPr>
              <a:buFontTx/>
              <a:buNone/>
            </a:pPr>
            <a:r>
              <a:rPr lang="it-IT" sz="2000" b="0" dirty="0">
                <a:latin typeface="Arial" charset="0"/>
              </a:rPr>
              <a:t>- Costi di adesione: </a:t>
            </a:r>
            <a:r>
              <a:rPr lang="it-IT" sz="2000" b="0" dirty="0" err="1">
                <a:latin typeface="Arial" charset="0"/>
              </a:rPr>
              <a:t>fee</a:t>
            </a:r>
            <a:r>
              <a:rPr lang="it-IT" sz="2000" b="0" dirty="0">
                <a:latin typeface="Arial" charset="0"/>
              </a:rPr>
              <a:t> annuale per le aziende partner  determinata da una quota fissa di € 5.000 + lo 0,1% sul fatturato derivante dalle convenzioni </a:t>
            </a:r>
            <a:r>
              <a:rPr lang="it-IT" sz="2000" b="0" dirty="0" smtClean="0">
                <a:latin typeface="Arial" charset="0"/>
              </a:rPr>
              <a:t>(percentuale </a:t>
            </a:r>
            <a:r>
              <a:rPr lang="it-IT" sz="2000" b="0" dirty="0">
                <a:latin typeface="Arial" charset="0"/>
              </a:rPr>
              <a:t>applicabile solo per le cifre che superino i 5 milioni di euro).</a:t>
            </a:r>
          </a:p>
          <a:p>
            <a:pPr>
              <a:buFontTx/>
              <a:buNone/>
            </a:pPr>
            <a:r>
              <a:rPr lang="it-IT" sz="2000" b="0" dirty="0">
                <a:latin typeface="Arial" charset="0"/>
              </a:rPr>
              <a:t>- Clausola di miglior favore: le aziende devono assicurare le condizioni migliori rispetto alle altre organizzazioni datoriali e comunque non possono concedere condizioni diverse e migliori all’interno del sistema </a:t>
            </a:r>
            <a:r>
              <a:rPr lang="it-IT" sz="2000" b="0" dirty="0" smtClean="0">
                <a:latin typeface="Arial" charset="0"/>
              </a:rPr>
              <a:t>Confindustria senza preventivo avviso. </a:t>
            </a:r>
            <a:endParaRPr lang="it-IT" sz="2000" b="0" dirty="0">
              <a:latin typeface="Arial" charset="0"/>
            </a:endParaRPr>
          </a:p>
          <a:p>
            <a:pPr>
              <a:buFontTx/>
              <a:buChar char="-"/>
            </a:pPr>
            <a:r>
              <a:rPr lang="it-IT" sz="2000" b="0" dirty="0" smtClean="0">
                <a:latin typeface="Arial" charset="0"/>
              </a:rPr>
              <a:t> Dati </a:t>
            </a:r>
            <a:r>
              <a:rPr lang="it-IT" sz="2000" b="0" dirty="0">
                <a:latin typeface="Arial" charset="0"/>
              </a:rPr>
              <a:t>di utilizzo: le aziende devono </a:t>
            </a:r>
            <a:r>
              <a:rPr lang="it-IT" sz="2000" b="0" dirty="0" smtClean="0">
                <a:latin typeface="Arial" charset="0"/>
              </a:rPr>
              <a:t>obbligatoriamente e semestralmente </a:t>
            </a:r>
            <a:r>
              <a:rPr lang="it-IT" sz="2000" b="0" dirty="0">
                <a:latin typeface="Arial" charset="0"/>
              </a:rPr>
              <a:t>fornire a Confindustria i dati di utilizzo dell’accordo in convenzione relativi al numero di contratti stipulati o di aziende utilizzatrici, il fatturato complessivo e il risparmio totale e </a:t>
            </a:r>
            <a:r>
              <a:rPr lang="it-IT" sz="2000" b="0" dirty="0" smtClean="0">
                <a:latin typeface="Arial" charset="0"/>
              </a:rPr>
              <a:t>medio </a:t>
            </a:r>
            <a:r>
              <a:rPr lang="it-IT" sz="2000" b="0" u="sng" dirty="0" smtClean="0">
                <a:solidFill>
                  <a:srgbClr val="FF0000"/>
                </a:solidFill>
                <a:latin typeface="Arial" charset="0"/>
              </a:rPr>
              <a:t>anche per singolo territorio</a:t>
            </a:r>
            <a:r>
              <a:rPr lang="it-IT" sz="2000" b="0" dirty="0" smtClean="0">
                <a:latin typeface="Arial" charset="0"/>
              </a:rPr>
              <a:t>. </a:t>
            </a:r>
            <a:endParaRPr lang="it-IT" sz="2000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pic>
        <p:nvPicPr>
          <p:cNvPr id="7172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2400" y="1700213"/>
            <a:ext cx="8610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Semplicità</a:t>
            </a:r>
            <a:r>
              <a:rPr lang="it-IT" sz="2000" b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facile comprensione dell’offerta e del vantaggio da parte delle aziende</a:t>
            </a:r>
          </a:p>
          <a:p>
            <a:pPr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Concretezza</a:t>
            </a:r>
            <a:r>
              <a:rPr lang="it-IT" sz="2000" b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sconto reale rispetto al listino di mercato</a:t>
            </a:r>
          </a:p>
          <a:p>
            <a:pPr>
              <a:buFontTx/>
              <a:buNone/>
            </a:pPr>
            <a:endParaRPr lang="it-IT" sz="20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Misurabilità</a:t>
            </a:r>
            <a:r>
              <a:rPr lang="it-IT" sz="2000" b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facile percezione del vantaggio economico o in alternativa dell’esclusività riservata a Confindustria.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In tal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senso verrà aggiornato il </a:t>
            </a:r>
            <a:r>
              <a:rPr lang="it-IT" sz="2000" b="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Risparmiometro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– strumento che dovrà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aiutare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le Associazioni a promuovere le offerte agli associati - 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dove ogni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azienda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potrà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fornire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l’esempio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di un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contratto relativo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all’acquisto/utilizzo di un servizio o di un prodotto evidenziando la differenza tra l’acquisto in convenzione e l’acquisto sul mercato.</a:t>
            </a:r>
          </a:p>
        </p:txBody>
      </p:sp>
      <p:pic>
        <p:nvPicPr>
          <p:cNvPr id="8195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182013" y="836712"/>
            <a:ext cx="28712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it-IT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Criteri qualitativi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179512" y="1365736"/>
            <a:ext cx="871296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Referente nazionale</a:t>
            </a:r>
            <a:r>
              <a:rPr lang="it-I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it-IT" sz="20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l’azienda partner deve dedicare almeno una persona di interfaccia con il sistema che sia raggiungibile in qualunque momento dalle aziende e dalle Associazioni per la richiesta di informazioni e la soluzione di eventuali </a:t>
            </a:r>
            <a:r>
              <a:rPr lang="it-IT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controversie </a:t>
            </a:r>
            <a:r>
              <a:rPr lang="it-IT" sz="2000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(entro e non oltre le 48 ore).</a:t>
            </a:r>
            <a:endParaRPr lang="it-IT" sz="2000" u="sng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Rectangle 8"/>
          <p:cNvSpPr>
            <a:spLocks noChangeArrowheads="1"/>
          </p:cNvSpPr>
          <p:nvPr/>
        </p:nvSpPr>
        <p:spPr bwMode="auto">
          <a:xfrm>
            <a:off x="179512" y="3565465"/>
            <a:ext cx="86409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Arial" charset="0"/>
              </a:rPr>
              <a:t>Uso del logo </a:t>
            </a:r>
            <a:r>
              <a:rPr lang="it-IT" sz="2000" dirty="0" err="1">
                <a:solidFill>
                  <a:srgbClr val="FF0000"/>
                </a:solidFill>
                <a:latin typeface="Arial" charset="0"/>
              </a:rPr>
              <a:t>RetIndustria</a:t>
            </a:r>
            <a:r>
              <a:rPr lang="it-IT" sz="2000" b="0" dirty="0">
                <a:latin typeface="Arial" charset="0"/>
              </a:rPr>
              <a:t>: le aziende </a:t>
            </a:r>
            <a:r>
              <a:rPr lang="it-IT" sz="2000" b="0" dirty="0" err="1">
                <a:latin typeface="Arial" charset="0"/>
              </a:rPr>
              <a:t>partners</a:t>
            </a:r>
            <a:r>
              <a:rPr lang="it-IT" sz="2000" b="0" dirty="0">
                <a:latin typeface="Arial" charset="0"/>
              </a:rPr>
              <a:t> in occasione delle loro rispettive campagne pubblicitarie destinate al target business sono invitate/possono utilizzare il logo di </a:t>
            </a:r>
            <a:r>
              <a:rPr lang="it-IT" sz="2000" b="0" dirty="0" err="1">
                <a:latin typeface="Arial" charset="0"/>
              </a:rPr>
              <a:t>RetIndustria</a:t>
            </a:r>
            <a:r>
              <a:rPr lang="it-IT" sz="2000" b="0" dirty="0">
                <a:latin typeface="Arial" charset="0"/>
              </a:rPr>
              <a:t> abbinato al loro marchio. </a:t>
            </a:r>
          </a:p>
        </p:txBody>
      </p:sp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331238" y="692696"/>
            <a:ext cx="28712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it-IT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Criteri qualitativi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79512" y="5099700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" charset="0"/>
              </a:rPr>
              <a:t>Utilizzo convenzioni</a:t>
            </a:r>
            <a:r>
              <a:rPr lang="it-IT" sz="2000" b="0" dirty="0" smtClean="0">
                <a:solidFill>
                  <a:srgbClr val="FF0000"/>
                </a:solidFill>
                <a:latin typeface="Arial" charset="0"/>
              </a:rPr>
              <a:t>:</a:t>
            </a:r>
            <a:r>
              <a:rPr lang="it-IT" sz="2000" b="0" dirty="0" smtClean="0">
                <a:latin typeface="Arial" charset="0"/>
              </a:rPr>
              <a:t> </a:t>
            </a:r>
            <a:r>
              <a:rPr lang="it-IT" sz="2000" b="0" dirty="0" smtClean="0">
                <a:solidFill>
                  <a:srgbClr val="FF0000"/>
                </a:solidFill>
                <a:latin typeface="Arial" charset="0"/>
              </a:rPr>
              <a:t>al momento della firma dei contratti e ogni anno successivo di rinnovo i partner devono richiedere il certificato di appartenenza a Confindustria per garantire l’esclusività dell’offerta al sistema.</a:t>
            </a:r>
            <a:r>
              <a:rPr lang="it-IT" sz="2000" b="0" dirty="0" smtClean="0">
                <a:latin typeface="Arial" charset="0"/>
              </a:rPr>
              <a:t> </a:t>
            </a:r>
            <a:endParaRPr lang="it-IT" sz="2000" b="0" dirty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pic>
        <p:nvPicPr>
          <p:cNvPr id="13315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395536" y="2160726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-216000">
              <a:spcBef>
                <a:spcPts val="1200"/>
              </a:spcBef>
              <a:buFont typeface="Wingdings" pitchFamily="2" charset="2"/>
              <a:buChar char="Ø"/>
            </a:pPr>
            <a:r>
              <a:rPr lang="it-I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Riadeguamento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delle offerte per i partner le cui </a:t>
            </a:r>
            <a:r>
              <a:rPr lang="it-I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scontistiche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 i comportamenti non hanno risposto ai criteri qualitativi stabiliti da </a:t>
            </a:r>
            <a:r>
              <a:rPr lang="it-I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endParaRPr lang="it-I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6000" indent="-216000">
              <a:spcBef>
                <a:spcPts val="0"/>
              </a:spcBef>
              <a:buFont typeface="Wingdings" pitchFamily="2" charset="2"/>
              <a:buChar char="Ø"/>
            </a:pP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Obbligo di comunicazione per tutti i partner dei dati di utilizzo divisi per territorio  almeno alla fine dell’anno.</a:t>
            </a:r>
          </a:p>
          <a:p>
            <a:pPr marL="216000" indent="-216000">
              <a:spcBef>
                <a:spcPts val="0"/>
              </a:spcBef>
              <a:buNone/>
            </a:pPr>
            <a:endParaRPr lang="it-IT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6000" indent="-216000">
              <a:spcBef>
                <a:spcPts val="0"/>
              </a:spcBef>
              <a:buFont typeface="Wingdings" pitchFamily="2" charset="2"/>
              <a:buChar char="Ø"/>
            </a:pP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Elaborazione di </a:t>
            </a:r>
            <a:r>
              <a:rPr lang="it-IT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un esempio di contratto relativamente ad un prodotto/servizio 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 inserire nel </a:t>
            </a:r>
            <a:r>
              <a:rPr lang="it-IT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Risparmiometro</a:t>
            </a:r>
            <a:r>
              <a:rPr lang="it-IT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it-IT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536" y="715343"/>
            <a:ext cx="8208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it-IT" sz="22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 rafforzare la credibilità dello strumento e facilitare la promozione delle Associazioni</a:t>
            </a:r>
            <a:endParaRPr lang="it-IT" sz="2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72008" y="980728"/>
            <a:ext cx="89644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 uscite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su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“Il Sole24Ore” (marzo-settembre)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None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Spot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promozionale su “Radio24</a:t>
            </a:r>
            <a:r>
              <a:rPr lang="it-IT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”(marzo)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None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Aggiornamento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sito Confindustria – spazio dedicato pubblico e privato </a:t>
            </a:r>
          </a:p>
          <a:p>
            <a:pPr marL="216000" indent="-216000">
              <a:buFontTx/>
              <a:buChar char="-"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Brochure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promozionale “convenzioni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2014”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da distribuire alle Associazioni del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Sistema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 gli eventi sponsorizzati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da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Locandina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promozionale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2014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con </a:t>
            </a:r>
            <a:r>
              <a:rPr lang="it-IT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loghi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di tutti i partner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72008" y="3068960"/>
            <a:ext cx="889248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News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al sistema e mail ai referenti in caso di aggiornamenti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dell’offerta.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6000" indent="-216000">
              <a:buFontTx/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Newsletter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mensile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dedicata a 3/4 aziende partner. Ogni mese la promozione delle convenzioni sarà concentrata su 3/4 partner che avranno la possibilità di strutturare un’offerta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o una promozione specifica dedicata agli associati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 veicolare tramite il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data base delle aziende iscritte alla sezione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convenzioni. Anche le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ssociazioni concentreranno la loro promozione sui partner del mese invitandoli eventualmente a partecipare agli eventi previsti per quel periodo.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47700" y="44624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pic>
        <p:nvPicPr>
          <p:cNvPr id="10245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751898" y="476672"/>
            <a:ext cx="469231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it-IT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Campagna di comunicazione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07504" y="5345921"/>
            <a:ext cx="90364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Promozione delle convenzioni nelle Associazioni: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rimane ampia libertà alle Associazioni sul come promuovere le eventuali convenzioni in concorrenza, ma </a:t>
            </a:r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è necessario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concedere la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visibilità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(gratuitamente) all'azienda partner nazionale affinché le aziende del sistema sappiano che esiste la convezione, restando esclusi naturalmente i casi di aziende morose o in contenzioso.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647700" y="76200"/>
            <a:ext cx="700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it-IT" sz="2400" dirty="0">
                <a:latin typeface="Verdana" pitchFamily="34" charset="0"/>
              </a:rPr>
              <a:t>RETINDUSTRIA: IL NUOVO PIANO </a:t>
            </a:r>
            <a:r>
              <a:rPr lang="it-IT" sz="2400" dirty="0" smtClean="0">
                <a:latin typeface="Verdana" pitchFamily="34" charset="0"/>
              </a:rPr>
              <a:t>2014</a:t>
            </a:r>
            <a:endParaRPr lang="it-IT" sz="2400" dirty="0">
              <a:latin typeface="Verdana" pitchFamily="34" charset="0"/>
            </a:endParaRPr>
          </a:p>
        </p:txBody>
      </p:sp>
      <p:pic>
        <p:nvPicPr>
          <p:cNvPr id="11267" name="Picture 19" descr="http://www.confindustria.it/comunicazioni/docsistema.nsf/9e8f12f111eb9c54c1256d2b0031ae0f/cca52c7d73b642fac1256d2b004d931e/Body/4.44EE?OpenElement&amp;FieldElemFormat=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2816647" y="523528"/>
            <a:ext cx="327044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it-IT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Eventi sul territorio</a:t>
            </a:r>
          </a:p>
        </p:txBody>
      </p:sp>
      <p:sp>
        <p:nvSpPr>
          <p:cNvPr id="11269" name="Rettangolo 6"/>
          <p:cNvSpPr>
            <a:spLocks noChangeArrowheads="1"/>
          </p:cNvSpPr>
          <p:nvPr/>
        </p:nvSpPr>
        <p:spPr bwMode="auto">
          <a:xfrm>
            <a:off x="35496" y="2996952"/>
            <a:ext cx="89289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Incontri Business </a:t>
            </a:r>
            <a:r>
              <a:rPr lang="it-IT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Matching</a:t>
            </a:r>
            <a:r>
              <a:rPr lang="it-IT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it-IT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Incontri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tra aziende locali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di settore ai quali vengono chiamate a partecipare tutte le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aziende partner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 l’obiettivo di conoscere e farsi conoscere attraverso appuntamenti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programmati prima dell’evento o durante la giornata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evento. </a:t>
            </a:r>
          </a:p>
          <a:p>
            <a:pPr>
              <a:spcBef>
                <a:spcPts val="0"/>
              </a:spcBef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Quest’anno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 supportato tali modalità di eventi a Pistoia, Firenze, Bologna, Latina e Milano.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ttangolo 6"/>
          <p:cNvSpPr>
            <a:spLocks noChangeArrowheads="1"/>
          </p:cNvSpPr>
          <p:nvPr/>
        </p:nvSpPr>
        <p:spPr bwMode="auto">
          <a:xfrm>
            <a:off x="35496" y="4925486"/>
            <a:ext cx="89289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Incontri </a:t>
            </a:r>
            <a:r>
              <a:rPr lang="it-IT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Speed</a:t>
            </a:r>
            <a:r>
              <a:rPr lang="it-IT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Dating</a:t>
            </a:r>
            <a:r>
              <a:rPr lang="it-IT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it-IT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Incontri tra aziende locali o di settore ai quali vengono chiamate a partecipare tutte le aziende partner con l’obiettivo di conoscere e farsi conoscere. In questo tipo di evento ogni azienda partecipante sarà messa in condizione di incontrare tutte le altre con brevi contatti/incontri di circa 3/5  minuti ciascuno </a:t>
            </a:r>
          </a:p>
          <a:p>
            <a:pPr>
              <a:spcBef>
                <a:spcPts val="0"/>
              </a:spcBef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Quest’anno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 supportato tale modalità di evento a Palermo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7504" y="980728"/>
            <a:ext cx="88569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RetIndustria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mette a disposizione un budget per sponsorizzare e supportare da 3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incontri sul territorio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organizzati dalle Associazioni del sistema che:</a:t>
            </a:r>
          </a:p>
          <a:p>
            <a:pPr>
              <a:buFontTx/>
              <a:buNone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seguano le tipologie Business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Matching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Speed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Dating</a:t>
            </a:r>
            <a:endParaRPr lang="it-IT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coinvolgano la presenza di almeno 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100 aziende </a:t>
            </a: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locali</a:t>
            </a:r>
          </a:p>
          <a:p>
            <a:pPr>
              <a:buFontTx/>
              <a:buChar char="-"/>
            </a:pPr>
            <a:r>
              <a:rPr lang="it-I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assicurino una organizzazione ottimale dell’evento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Blip>
            <a:blip xmlns:r="http://schemas.openxmlformats.org/officeDocument/2006/relationships" r:embed="rId1"/>
          </a:buBlip>
          <a:tabLst/>
          <a:defRPr kumimoji="0" lang="it-IT" sz="16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Blip>
            <a:blip xmlns:r="http://schemas.openxmlformats.org/officeDocument/2006/relationships" r:embed="rId1"/>
          </a:buBlip>
          <a:tabLst/>
          <a:defRPr kumimoji="0" lang="it-IT" sz="16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12147</TotalTime>
  <Words>1289</Words>
  <Application>Microsoft Office PowerPoint</Application>
  <PresentationFormat>Presentazione su schermo (4:3)</PresentationFormat>
  <Paragraphs>128</Paragraphs>
  <Slides>28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Struttura predefinita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</vt:vector>
  </TitlesOfParts>
  <Company>confindustria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SZappala'</dc:creator>
  <cp:lastModifiedBy>MCarvisiglia</cp:lastModifiedBy>
  <cp:revision>816</cp:revision>
  <dcterms:created xsi:type="dcterms:W3CDTF">2005-09-28T08:40:57Z</dcterms:created>
  <dcterms:modified xsi:type="dcterms:W3CDTF">2014-02-27T15:06:33Z</dcterms:modified>
</cp:coreProperties>
</file>